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7" d="100"/>
          <a:sy n="67" d="100"/>
        </p:scale>
        <p:origin x="6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F6458DE4-7D87-48DD-9601-0D72BEBF9E18}" type="datetimeFigureOut">
              <a:rPr lang="en-IN" smtClean="0"/>
              <a:t>20-04-2020</a:t>
            </a:fld>
            <a:endParaRPr lang="en-IN"/>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IN"/>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A864CE9C-A9BB-420F-BB52-6BF9489005BC}" type="slidenum">
              <a:rPr lang="en-IN" smtClean="0"/>
              <a:t>‹#›</a:t>
            </a:fld>
            <a:endParaRPr lang="en-IN"/>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151909380"/>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58DE4-7D87-48DD-9601-0D72BEBF9E18}"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64CE9C-A9BB-420F-BB52-6BF9489005BC}" type="slidenum">
              <a:rPr lang="en-IN" smtClean="0"/>
              <a:t>‹#›</a:t>
            </a:fld>
            <a:endParaRPr lang="en-IN"/>
          </a:p>
        </p:txBody>
      </p:sp>
    </p:spTree>
    <p:extLst>
      <p:ext uri="{BB962C8B-B14F-4D97-AF65-F5344CB8AC3E}">
        <p14:creationId xmlns:p14="http://schemas.microsoft.com/office/powerpoint/2010/main" val="990363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F6458DE4-7D87-48DD-9601-0D72BEBF9E18}" type="datetimeFigureOut">
              <a:rPr lang="en-IN" smtClean="0"/>
              <a:t>20-04-2020</a:t>
            </a:fld>
            <a:endParaRPr lang="en-IN"/>
          </a:p>
        </p:txBody>
      </p:sp>
      <p:sp>
        <p:nvSpPr>
          <p:cNvPr id="5" name="Footer Placeholder 4"/>
          <p:cNvSpPr>
            <a:spLocks noGrp="1"/>
          </p:cNvSpPr>
          <p:nvPr>
            <p:ph type="ftr" sz="quarter" idx="11"/>
          </p:nvPr>
        </p:nvSpPr>
        <p:spPr>
          <a:xfrm>
            <a:off x="2933699" y="6296615"/>
            <a:ext cx="5959577" cy="365125"/>
          </a:xfrm>
        </p:spPr>
        <p:txBody>
          <a:bodyPr/>
          <a:lstStyle/>
          <a:p>
            <a:endParaRPr lang="en-IN"/>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A864CE9C-A9BB-420F-BB52-6BF9489005BC}" type="slidenum">
              <a:rPr lang="en-IN" smtClean="0"/>
              <a:t>‹#›</a:t>
            </a:fld>
            <a:endParaRPr lang="en-IN"/>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459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458DE4-7D87-48DD-9601-0D72BEBF9E18}"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64CE9C-A9BB-420F-BB52-6BF9489005BC}" type="slidenum">
              <a:rPr lang="en-IN" smtClean="0"/>
              <a:t>‹#›</a:t>
            </a:fld>
            <a:endParaRPr lang="en-IN"/>
          </a:p>
        </p:txBody>
      </p:sp>
    </p:spTree>
    <p:extLst>
      <p:ext uri="{BB962C8B-B14F-4D97-AF65-F5344CB8AC3E}">
        <p14:creationId xmlns:p14="http://schemas.microsoft.com/office/powerpoint/2010/main" val="185694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F6458DE4-7D87-48DD-9601-0D72BEBF9E18}" type="datetimeFigureOut">
              <a:rPr lang="en-IN" smtClean="0"/>
              <a:t>20-04-2020</a:t>
            </a:fld>
            <a:endParaRPr lang="en-IN"/>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IN"/>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A864CE9C-A9BB-420F-BB52-6BF9489005BC}" type="slidenum">
              <a:rPr lang="en-IN" smtClean="0"/>
              <a:t>‹#›</a:t>
            </a:fld>
            <a:endParaRPr lang="en-IN"/>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78660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458DE4-7D87-48DD-9601-0D72BEBF9E18}"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64CE9C-A9BB-420F-BB52-6BF9489005BC}" type="slidenum">
              <a:rPr lang="en-IN" smtClean="0"/>
              <a:t>‹#›</a:t>
            </a:fld>
            <a:endParaRPr lang="en-IN"/>
          </a:p>
        </p:txBody>
      </p:sp>
    </p:spTree>
    <p:extLst>
      <p:ext uri="{BB962C8B-B14F-4D97-AF65-F5344CB8AC3E}">
        <p14:creationId xmlns:p14="http://schemas.microsoft.com/office/powerpoint/2010/main" val="2238877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458DE4-7D87-48DD-9601-0D72BEBF9E18}" type="datetimeFigureOut">
              <a:rPr lang="en-IN" smtClean="0"/>
              <a:t>20-04-2020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864CE9C-A9BB-420F-BB52-6BF9489005BC}" type="slidenum">
              <a:rPr lang="en-IN" smtClean="0"/>
              <a:t>‹#›</a:t>
            </a:fld>
            <a:endParaRPr lang="en-IN"/>
          </a:p>
        </p:txBody>
      </p:sp>
    </p:spTree>
    <p:extLst>
      <p:ext uri="{BB962C8B-B14F-4D97-AF65-F5344CB8AC3E}">
        <p14:creationId xmlns:p14="http://schemas.microsoft.com/office/powerpoint/2010/main" val="2258610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458DE4-7D87-48DD-9601-0D72BEBF9E18}" type="datetimeFigureOut">
              <a:rPr lang="en-IN" smtClean="0"/>
              <a:t>20-04-2020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864CE9C-A9BB-420F-BB52-6BF9489005BC}" type="slidenum">
              <a:rPr lang="en-IN" smtClean="0"/>
              <a:t>‹#›</a:t>
            </a:fld>
            <a:endParaRPr lang="en-IN"/>
          </a:p>
        </p:txBody>
      </p:sp>
    </p:spTree>
    <p:extLst>
      <p:ext uri="{BB962C8B-B14F-4D97-AF65-F5344CB8AC3E}">
        <p14:creationId xmlns:p14="http://schemas.microsoft.com/office/powerpoint/2010/main" val="2956675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F6458DE4-7D87-48DD-9601-0D72BEBF9E18}" type="datetimeFigureOut">
              <a:rPr lang="en-IN" smtClean="0"/>
              <a:t>20-04-2020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864CE9C-A9BB-420F-BB52-6BF9489005BC}" type="slidenum">
              <a:rPr lang="en-IN" smtClean="0"/>
              <a:t>‹#›</a:t>
            </a:fld>
            <a:endParaRPr lang="en-IN"/>
          </a:p>
        </p:txBody>
      </p:sp>
    </p:spTree>
    <p:extLst>
      <p:ext uri="{BB962C8B-B14F-4D97-AF65-F5344CB8AC3E}">
        <p14:creationId xmlns:p14="http://schemas.microsoft.com/office/powerpoint/2010/main" val="524308030"/>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F6458DE4-7D87-48DD-9601-0D72BEBF9E18}" type="datetimeFigureOut">
              <a:rPr lang="en-IN" smtClean="0"/>
              <a:t>20-04-2020</a:t>
            </a:fld>
            <a:endParaRPr lang="en-IN"/>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IN"/>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A864CE9C-A9BB-420F-BB52-6BF9489005BC}" type="slidenum">
              <a:rPr lang="en-IN" smtClean="0"/>
              <a:t>‹#›</a:t>
            </a:fld>
            <a:endParaRPr lang="en-IN"/>
          </a:p>
        </p:txBody>
      </p:sp>
    </p:spTree>
    <p:extLst>
      <p:ext uri="{BB962C8B-B14F-4D97-AF65-F5344CB8AC3E}">
        <p14:creationId xmlns:p14="http://schemas.microsoft.com/office/powerpoint/2010/main" val="1826561611"/>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F6458DE4-7D87-48DD-9601-0D72BEBF9E18}" type="datetimeFigureOut">
              <a:rPr lang="en-IN" smtClean="0"/>
              <a:t>20-04-2020</a:t>
            </a:fld>
            <a:endParaRPr lang="en-IN"/>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IN"/>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A864CE9C-A9BB-420F-BB52-6BF9489005BC}" type="slidenum">
              <a:rPr lang="en-IN" smtClean="0"/>
              <a:t>‹#›</a:t>
            </a:fld>
            <a:endParaRPr lang="en-IN"/>
          </a:p>
        </p:txBody>
      </p:sp>
    </p:spTree>
    <p:extLst>
      <p:ext uri="{BB962C8B-B14F-4D97-AF65-F5344CB8AC3E}">
        <p14:creationId xmlns:p14="http://schemas.microsoft.com/office/powerpoint/2010/main" val="1563126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F6458DE4-7D87-48DD-9601-0D72BEBF9E18}" type="datetimeFigureOut">
              <a:rPr lang="en-IN" smtClean="0"/>
              <a:t>20-04-2020</a:t>
            </a:fld>
            <a:endParaRPr lang="en-IN"/>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IN"/>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A864CE9C-A9BB-420F-BB52-6BF9489005BC}" type="slidenum">
              <a:rPr lang="en-IN" smtClean="0"/>
              <a:t>‹#›</a:t>
            </a:fld>
            <a:endParaRPr lang="en-IN"/>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301924"/>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90202-5704-4445-A31B-E1BB79882DB5}"/>
              </a:ext>
            </a:extLst>
          </p:cNvPr>
          <p:cNvSpPr>
            <a:spLocks noGrp="1"/>
          </p:cNvSpPr>
          <p:nvPr>
            <p:ph type="ctrTitle"/>
          </p:nvPr>
        </p:nvSpPr>
        <p:spPr>
          <a:xfrm rot="296521">
            <a:off x="7920752" y="1023868"/>
            <a:ext cx="4259573" cy="1221138"/>
          </a:xfrm>
        </p:spPr>
        <p:txBody>
          <a:bodyPr/>
          <a:lstStyle/>
          <a:p>
            <a:pPr algn="ctr"/>
            <a:r>
              <a:rPr lang="en-US" dirty="0"/>
              <a:t>Feminism</a:t>
            </a:r>
            <a:endParaRPr lang="en-IN" dirty="0"/>
          </a:p>
        </p:txBody>
      </p:sp>
      <p:sp>
        <p:nvSpPr>
          <p:cNvPr id="3" name="Subtitle 2">
            <a:extLst>
              <a:ext uri="{FF2B5EF4-FFF2-40B4-BE49-F238E27FC236}">
                <a16:creationId xmlns:a16="http://schemas.microsoft.com/office/drawing/2014/main" id="{47C3561E-E447-44DC-94C8-3675118C916E}"/>
              </a:ext>
            </a:extLst>
          </p:cNvPr>
          <p:cNvSpPr>
            <a:spLocks noGrp="1"/>
          </p:cNvSpPr>
          <p:nvPr>
            <p:ph type="subTitle" idx="1"/>
          </p:nvPr>
        </p:nvSpPr>
        <p:spPr>
          <a:xfrm rot="167352">
            <a:off x="5998704" y="1909589"/>
            <a:ext cx="7328245" cy="3820486"/>
          </a:xfrm>
        </p:spPr>
        <p:txBody>
          <a:bodyPr>
            <a:normAutofit/>
          </a:bodyPr>
          <a:lstStyle/>
          <a:p>
            <a:pPr algn="ctr"/>
            <a:r>
              <a:rPr lang="en-US" sz="2800" dirty="0"/>
              <a:t>DR. LILY MONDAL</a:t>
            </a:r>
          </a:p>
          <a:p>
            <a:pPr algn="ctr"/>
            <a:r>
              <a:rPr lang="en-US" sz="2800" dirty="0" err="1"/>
              <a:t>Asstt</a:t>
            </a:r>
            <a:r>
              <a:rPr lang="en-US" sz="2800" dirty="0"/>
              <a:t>. Professor</a:t>
            </a:r>
          </a:p>
          <a:p>
            <a:pPr algn="ctr"/>
            <a:r>
              <a:rPr lang="en-US" sz="2800" dirty="0"/>
              <a:t>Hooghly Women’s College</a:t>
            </a:r>
          </a:p>
          <a:p>
            <a:pPr algn="ctr"/>
            <a:r>
              <a:rPr lang="en-US" sz="2800" dirty="0"/>
              <a:t>Hooghly, West Bengal</a:t>
            </a:r>
            <a:endParaRPr lang="en-IN" sz="2800" dirty="0"/>
          </a:p>
          <a:p>
            <a:endParaRPr lang="en-IN" dirty="0"/>
          </a:p>
        </p:txBody>
      </p:sp>
    </p:spTree>
    <p:extLst>
      <p:ext uri="{BB962C8B-B14F-4D97-AF65-F5344CB8AC3E}">
        <p14:creationId xmlns:p14="http://schemas.microsoft.com/office/powerpoint/2010/main" val="156951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D6B13-A189-4070-8E52-D18B6384C315}"/>
              </a:ext>
            </a:extLst>
          </p:cNvPr>
          <p:cNvSpPr>
            <a:spLocks noGrp="1"/>
          </p:cNvSpPr>
          <p:nvPr>
            <p:ph type="title"/>
          </p:nvPr>
        </p:nvSpPr>
        <p:spPr>
          <a:xfrm>
            <a:off x="838200" y="365125"/>
            <a:ext cx="10515600" cy="682625"/>
          </a:xfrm>
        </p:spPr>
        <p:txBody>
          <a:bodyPr>
            <a:normAutofit fontScale="90000"/>
          </a:bodyPr>
          <a:lstStyle/>
          <a:p>
            <a:pPr algn="ctr"/>
            <a:r>
              <a:rPr lang="en-US" dirty="0">
                <a:solidFill>
                  <a:srgbClr val="C00000"/>
                </a:solidFill>
              </a:rPr>
              <a:t>Defining Feminism</a:t>
            </a:r>
            <a:endParaRPr lang="en-IN" dirty="0">
              <a:solidFill>
                <a:srgbClr val="C00000"/>
              </a:solidFill>
            </a:endParaRPr>
          </a:p>
        </p:txBody>
      </p:sp>
      <p:sp>
        <p:nvSpPr>
          <p:cNvPr id="3" name="Content Placeholder 2">
            <a:extLst>
              <a:ext uri="{FF2B5EF4-FFF2-40B4-BE49-F238E27FC236}">
                <a16:creationId xmlns:a16="http://schemas.microsoft.com/office/drawing/2014/main" id="{AE8A8E96-72B2-4D00-B14F-0CAC93CA05F8}"/>
              </a:ext>
            </a:extLst>
          </p:cNvPr>
          <p:cNvSpPr>
            <a:spLocks noGrp="1"/>
          </p:cNvSpPr>
          <p:nvPr>
            <p:ph idx="1"/>
          </p:nvPr>
        </p:nvSpPr>
        <p:spPr>
          <a:xfrm>
            <a:off x="1" y="1362075"/>
            <a:ext cx="12382500" cy="5391150"/>
          </a:xfrm>
        </p:spPr>
        <p:txBody>
          <a:bodyPr>
            <a:normAutofit fontScale="92500" lnSpcReduction="20000"/>
          </a:bodyPr>
          <a:lstStyle/>
          <a:p>
            <a:r>
              <a:rPr lang="en-US" sz="3200" dirty="0"/>
              <a:t>The term ‘feminism’ is derived from the Latin word ‘</a:t>
            </a:r>
            <a:r>
              <a:rPr lang="en-US" sz="3200" dirty="0" err="1"/>
              <a:t>femina</a:t>
            </a:r>
            <a:r>
              <a:rPr lang="en-US" sz="3200" dirty="0"/>
              <a:t>’, meaning woman. </a:t>
            </a:r>
          </a:p>
          <a:p>
            <a:r>
              <a:rPr lang="en-US" sz="3200" dirty="0"/>
              <a:t>The Oxford Dictionary defines this term as a movement or theory supporting</a:t>
            </a:r>
          </a:p>
          <a:p>
            <a:pPr marL="0" indent="0">
              <a:buNone/>
            </a:pPr>
            <a:r>
              <a:rPr lang="en-US" sz="3200" dirty="0"/>
              <a:t>      women’s rights on the grounds of equality of the sexes. </a:t>
            </a:r>
          </a:p>
          <a:p>
            <a:r>
              <a:rPr lang="en-US" sz="3200" dirty="0"/>
              <a:t>The New </a:t>
            </a:r>
            <a:r>
              <a:rPr lang="en-US" sz="3200" dirty="0" err="1"/>
              <a:t>Encyclopaedia</a:t>
            </a:r>
            <a:r>
              <a:rPr lang="en-US" sz="3200" dirty="0"/>
              <a:t>  Britannica defines the women’s movement “as a social movement concerned with changing the roles of women” (</a:t>
            </a:r>
            <a:r>
              <a:rPr lang="en-US" sz="3200" dirty="0" err="1"/>
              <a:t>Encyclopaedia</a:t>
            </a:r>
            <a:r>
              <a:rPr lang="en-US" sz="3200" dirty="0"/>
              <a:t>, 1974, 732). </a:t>
            </a:r>
          </a:p>
          <a:p>
            <a:r>
              <a:rPr lang="en-US" sz="3200" dirty="0"/>
              <a:t>It embraces widely varying </a:t>
            </a:r>
            <a:r>
              <a:rPr lang="en-US" sz="3200" dirty="0" err="1"/>
              <a:t>organisations</a:t>
            </a:r>
            <a:r>
              <a:rPr lang="en-US" sz="3200" dirty="0"/>
              <a:t>, individuals, and ideas ranging from the call for moderate reforms of society to those advocating radical changes.  All share a common </a:t>
            </a:r>
            <a:r>
              <a:rPr lang="en-US" sz="3200"/>
              <a:t>view that Women </a:t>
            </a:r>
            <a:r>
              <a:rPr lang="en-US" sz="3200" dirty="0"/>
              <a:t>must be free to decide their own careers and life patterns.</a:t>
            </a:r>
          </a:p>
          <a:p>
            <a:endParaRPr lang="en-IN" dirty="0"/>
          </a:p>
        </p:txBody>
      </p:sp>
    </p:spTree>
    <p:extLst>
      <p:ext uri="{BB962C8B-B14F-4D97-AF65-F5344CB8AC3E}">
        <p14:creationId xmlns:p14="http://schemas.microsoft.com/office/powerpoint/2010/main" val="3180559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D664A-35D1-4BE5-8331-1E3F84BDF5BB}"/>
              </a:ext>
            </a:extLst>
          </p:cNvPr>
          <p:cNvSpPr>
            <a:spLocks noGrp="1"/>
          </p:cNvSpPr>
          <p:nvPr>
            <p:ph type="title"/>
          </p:nvPr>
        </p:nvSpPr>
        <p:spPr>
          <a:xfrm>
            <a:off x="1206506" y="463570"/>
            <a:ext cx="8897565" cy="593705"/>
          </a:xfrm>
        </p:spPr>
        <p:txBody>
          <a:bodyPr>
            <a:normAutofit fontScale="90000"/>
          </a:bodyPr>
          <a:lstStyle/>
          <a:p>
            <a:pPr algn="ctr"/>
            <a:r>
              <a:rPr lang="en-US" dirty="0">
                <a:solidFill>
                  <a:srgbClr val="C00000"/>
                </a:solidFill>
              </a:rPr>
              <a:t>Classification of Feminism</a:t>
            </a:r>
            <a:endParaRPr lang="en-IN" dirty="0">
              <a:solidFill>
                <a:srgbClr val="C00000"/>
              </a:solidFill>
            </a:endParaRPr>
          </a:p>
        </p:txBody>
      </p:sp>
      <p:sp>
        <p:nvSpPr>
          <p:cNvPr id="3" name="Content Placeholder 2">
            <a:extLst>
              <a:ext uri="{FF2B5EF4-FFF2-40B4-BE49-F238E27FC236}">
                <a16:creationId xmlns:a16="http://schemas.microsoft.com/office/drawing/2014/main" id="{65215B62-42F6-4BA2-A658-A4BEC348504C}"/>
              </a:ext>
            </a:extLst>
          </p:cNvPr>
          <p:cNvSpPr>
            <a:spLocks noGrp="1"/>
          </p:cNvSpPr>
          <p:nvPr>
            <p:ph idx="1"/>
          </p:nvPr>
        </p:nvSpPr>
        <p:spPr>
          <a:xfrm>
            <a:off x="104774" y="1466850"/>
            <a:ext cx="12087225" cy="5219700"/>
          </a:xfrm>
        </p:spPr>
        <p:txBody>
          <a:bodyPr>
            <a:noAutofit/>
          </a:bodyPr>
          <a:lstStyle/>
          <a:p>
            <a:r>
              <a:rPr lang="en-US" sz="3200" dirty="0"/>
              <a:t>Whatever attempts that are made to define feminism, it is clear that it is not one unitary concept, instead a diverse and multifaceted grouping of ideas, and indeed, actions.</a:t>
            </a:r>
          </a:p>
          <a:p>
            <a:r>
              <a:rPr lang="en-US" sz="3200" dirty="0"/>
              <a:t> Feminism, as Delmar has pointed out, has historically been heterogeneous.</a:t>
            </a:r>
          </a:p>
          <a:p>
            <a:r>
              <a:rPr lang="en-US" sz="3200" dirty="0"/>
              <a:t>In an attempt at some kind of classification, histories of feminism in the West have  talked about the historical appearance of strong feminist movements as a series of ‘waves’.  </a:t>
            </a:r>
          </a:p>
        </p:txBody>
      </p:sp>
    </p:spTree>
    <p:extLst>
      <p:ext uri="{BB962C8B-B14F-4D97-AF65-F5344CB8AC3E}">
        <p14:creationId xmlns:p14="http://schemas.microsoft.com/office/powerpoint/2010/main" val="340148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B6EB-0B6C-47CC-B317-573DE8E69AC8}"/>
              </a:ext>
            </a:extLst>
          </p:cNvPr>
          <p:cNvSpPr>
            <a:spLocks noGrp="1"/>
          </p:cNvSpPr>
          <p:nvPr>
            <p:ph type="title"/>
          </p:nvPr>
        </p:nvSpPr>
        <p:spPr>
          <a:xfrm>
            <a:off x="1905000" y="247650"/>
            <a:ext cx="9629775" cy="800101"/>
          </a:xfrm>
        </p:spPr>
        <p:txBody>
          <a:bodyPr>
            <a:normAutofit/>
          </a:bodyPr>
          <a:lstStyle/>
          <a:p>
            <a:pPr algn="ctr"/>
            <a:r>
              <a:rPr lang="en-US" dirty="0">
                <a:solidFill>
                  <a:srgbClr val="C00000"/>
                </a:solidFill>
              </a:rPr>
              <a:t>First Wave Feminism</a:t>
            </a:r>
            <a:endParaRPr lang="en-IN" dirty="0">
              <a:solidFill>
                <a:srgbClr val="C00000"/>
              </a:solidFill>
            </a:endParaRPr>
          </a:p>
        </p:txBody>
      </p:sp>
      <p:sp>
        <p:nvSpPr>
          <p:cNvPr id="3" name="Content Placeholder 2">
            <a:extLst>
              <a:ext uri="{FF2B5EF4-FFF2-40B4-BE49-F238E27FC236}">
                <a16:creationId xmlns:a16="http://schemas.microsoft.com/office/drawing/2014/main" id="{7AF14B98-E7A2-41FA-9B0F-9A0BCE996EBB}"/>
              </a:ext>
            </a:extLst>
          </p:cNvPr>
          <p:cNvSpPr>
            <a:spLocks noGrp="1"/>
          </p:cNvSpPr>
          <p:nvPr>
            <p:ph idx="1"/>
          </p:nvPr>
        </p:nvSpPr>
        <p:spPr>
          <a:xfrm>
            <a:off x="771524" y="1047750"/>
            <a:ext cx="10932747" cy="5810251"/>
          </a:xfrm>
        </p:spPr>
        <p:txBody>
          <a:bodyPr>
            <a:noAutofit/>
          </a:bodyPr>
          <a:lstStyle/>
          <a:p>
            <a:r>
              <a:rPr lang="en-US" sz="3200" dirty="0"/>
              <a:t>Thus ‘first wave’ feminism is used to refer to the late nineteenth century and early twentieth century feminist movements that were concerned with gaining equal rights for women, particularly the right of suffrage. </a:t>
            </a:r>
          </a:p>
          <a:p>
            <a:r>
              <a:rPr lang="en-US" sz="3200" dirty="0"/>
              <a:t>A decline of feminism was seen between 1920 and 1960.  </a:t>
            </a:r>
          </a:p>
          <a:p>
            <a:r>
              <a:rPr lang="en-US" sz="3200" dirty="0"/>
              <a:t>Feminism became a declining history in Britain and America after 1920 with the women winning the final right to vote.  The Depression and the political turmoil between the two World Wars were the objective factors that pushed to the background the women’s movement from 1920 to 1960. </a:t>
            </a:r>
            <a:endParaRPr lang="en-IN" sz="3200" dirty="0"/>
          </a:p>
        </p:txBody>
      </p:sp>
    </p:spTree>
    <p:extLst>
      <p:ext uri="{BB962C8B-B14F-4D97-AF65-F5344CB8AC3E}">
        <p14:creationId xmlns:p14="http://schemas.microsoft.com/office/powerpoint/2010/main" val="1376051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3B35-61E0-4203-B4CA-CBBB1E1816FB}"/>
              </a:ext>
            </a:extLst>
          </p:cNvPr>
          <p:cNvSpPr>
            <a:spLocks noGrp="1"/>
          </p:cNvSpPr>
          <p:nvPr>
            <p:ph type="title"/>
          </p:nvPr>
        </p:nvSpPr>
        <p:spPr>
          <a:xfrm>
            <a:off x="123826" y="114300"/>
            <a:ext cx="11580445" cy="809625"/>
          </a:xfrm>
        </p:spPr>
        <p:txBody>
          <a:bodyPr>
            <a:normAutofit fontScale="90000"/>
          </a:bodyPr>
          <a:lstStyle/>
          <a:p>
            <a:pPr algn="ctr"/>
            <a:r>
              <a:rPr lang="en-US" dirty="0">
                <a:solidFill>
                  <a:srgbClr val="C00000"/>
                </a:solidFill>
              </a:rPr>
              <a:t>‘Second Wave’</a:t>
            </a:r>
            <a:br>
              <a:rPr lang="en-US" dirty="0">
                <a:solidFill>
                  <a:srgbClr val="C00000"/>
                </a:solidFill>
              </a:rPr>
            </a:br>
            <a:endParaRPr lang="en-IN" dirty="0">
              <a:solidFill>
                <a:srgbClr val="C00000"/>
              </a:solidFill>
            </a:endParaRPr>
          </a:p>
        </p:txBody>
      </p:sp>
      <p:sp>
        <p:nvSpPr>
          <p:cNvPr id="3" name="Content Placeholder 2">
            <a:extLst>
              <a:ext uri="{FF2B5EF4-FFF2-40B4-BE49-F238E27FC236}">
                <a16:creationId xmlns:a16="http://schemas.microsoft.com/office/drawing/2014/main" id="{389301A4-5B41-4777-A4B0-72CDBAC7415F}"/>
              </a:ext>
            </a:extLst>
          </p:cNvPr>
          <p:cNvSpPr>
            <a:spLocks noGrp="1"/>
          </p:cNvSpPr>
          <p:nvPr>
            <p:ph idx="1"/>
          </p:nvPr>
        </p:nvSpPr>
        <p:spPr>
          <a:xfrm>
            <a:off x="123826" y="1028700"/>
            <a:ext cx="12068174" cy="5829299"/>
          </a:xfrm>
        </p:spPr>
        <p:txBody>
          <a:bodyPr>
            <a:noAutofit/>
          </a:bodyPr>
          <a:lstStyle/>
          <a:p>
            <a:r>
              <a:rPr lang="en-US" sz="3200" dirty="0"/>
              <a:t>‘Second Wave’ feminism refers to the resurgence of feminist activity in the late 1960s and 1970s when protest again </a:t>
            </a:r>
            <a:r>
              <a:rPr lang="en-US" sz="3200" dirty="0" err="1"/>
              <a:t>centred</a:t>
            </a:r>
            <a:r>
              <a:rPr lang="en-US" sz="3200" dirty="0"/>
              <a:t> on women’s inequality, although this time not only in terms of women’s lack of equal political rights, but in the areas of family, sexuality and work. </a:t>
            </a:r>
          </a:p>
          <a:p>
            <a:r>
              <a:rPr lang="en-US" sz="3200" dirty="0"/>
              <a:t> It is during this era that the media myths such as “bra burning” and the “freedom trash can” into which were thrown “objects of female torture” such as dishcloths, high heels, etc., was born.  </a:t>
            </a:r>
          </a:p>
          <a:p>
            <a:r>
              <a:rPr lang="en-US" sz="3200" dirty="0"/>
              <a:t>Second wave feminism highlighted four important demands, equal pay, equal education and opportunity, 24-hour nurseries, free contraception and abortion. </a:t>
            </a:r>
            <a:endParaRPr lang="en-IN" sz="3200" dirty="0"/>
          </a:p>
        </p:txBody>
      </p:sp>
    </p:spTree>
    <p:extLst>
      <p:ext uri="{BB962C8B-B14F-4D97-AF65-F5344CB8AC3E}">
        <p14:creationId xmlns:p14="http://schemas.microsoft.com/office/powerpoint/2010/main" val="3442687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FB4A-200C-4CCE-98FE-8A13EE632761}"/>
              </a:ext>
            </a:extLst>
          </p:cNvPr>
          <p:cNvSpPr>
            <a:spLocks noGrp="1"/>
          </p:cNvSpPr>
          <p:nvPr>
            <p:ph type="title"/>
          </p:nvPr>
        </p:nvSpPr>
        <p:spPr>
          <a:xfrm>
            <a:off x="190500" y="0"/>
            <a:ext cx="11513771" cy="768096"/>
          </a:xfrm>
        </p:spPr>
        <p:txBody>
          <a:bodyPr>
            <a:normAutofit/>
          </a:bodyPr>
          <a:lstStyle/>
          <a:p>
            <a:pPr algn="ctr"/>
            <a:r>
              <a:rPr lang="en-US" dirty="0">
                <a:solidFill>
                  <a:srgbClr val="C00000"/>
                </a:solidFill>
              </a:rPr>
              <a:t>‘Third wave’</a:t>
            </a:r>
            <a:endParaRPr lang="en-IN" dirty="0">
              <a:solidFill>
                <a:srgbClr val="C00000"/>
              </a:solidFill>
            </a:endParaRPr>
          </a:p>
        </p:txBody>
      </p:sp>
      <p:sp>
        <p:nvSpPr>
          <p:cNvPr id="3" name="Content Placeholder 2">
            <a:extLst>
              <a:ext uri="{FF2B5EF4-FFF2-40B4-BE49-F238E27FC236}">
                <a16:creationId xmlns:a16="http://schemas.microsoft.com/office/drawing/2014/main" id="{8D0D440B-5592-4EC7-871E-492C7BB5EC95}"/>
              </a:ext>
            </a:extLst>
          </p:cNvPr>
          <p:cNvSpPr>
            <a:spLocks noGrp="1"/>
          </p:cNvSpPr>
          <p:nvPr>
            <p:ph idx="1"/>
          </p:nvPr>
        </p:nvSpPr>
        <p:spPr>
          <a:xfrm>
            <a:off x="0" y="571501"/>
            <a:ext cx="12192000" cy="5518404"/>
          </a:xfrm>
        </p:spPr>
        <p:txBody>
          <a:bodyPr>
            <a:noAutofit/>
          </a:bodyPr>
          <a:lstStyle/>
          <a:p>
            <a:r>
              <a:rPr lang="en-US" sz="3200" dirty="0"/>
              <a:t>‘Third wave’ feminism is a term identified with several diverse strains of feminist activity and study from 1990 to the present.  It took off with the </a:t>
            </a:r>
            <a:r>
              <a:rPr lang="en-US" sz="3200" dirty="0" err="1"/>
              <a:t>realisation</a:t>
            </a:r>
            <a:r>
              <a:rPr lang="en-US" sz="3200" dirty="0"/>
              <a:t> that the heterogeneity of women belonging to different nationalities, ethnic groups, races and cultures was not reckoned with by the second wave.  </a:t>
            </a:r>
          </a:p>
          <a:p>
            <a:pPr marL="0" indent="0">
              <a:buNone/>
            </a:pPr>
            <a:r>
              <a:rPr lang="en-US" sz="3200" dirty="0"/>
              <a:t> -There was no all- encompassing single feminist idea in this wave, but     was a coalescing of diverse aims. </a:t>
            </a:r>
          </a:p>
          <a:p>
            <a:pPr marL="0" indent="0">
              <a:buNone/>
            </a:pPr>
            <a:r>
              <a:rPr lang="en-US" sz="3200" dirty="0"/>
              <a:t> -Feminists in this age would prefer that women represent themselves as      fundamentally strong, confident, brave individuals, and bring themselves to the table for a greater integration into politics, economics, courtrooms,</a:t>
            </a:r>
          </a:p>
          <a:p>
            <a:r>
              <a:rPr lang="en-US" sz="3200" dirty="0"/>
              <a:t>and social forums.</a:t>
            </a:r>
            <a:endParaRPr lang="en-IN" sz="3200" dirty="0"/>
          </a:p>
        </p:txBody>
      </p:sp>
    </p:spTree>
    <p:extLst>
      <p:ext uri="{BB962C8B-B14F-4D97-AF65-F5344CB8AC3E}">
        <p14:creationId xmlns:p14="http://schemas.microsoft.com/office/powerpoint/2010/main" val="648531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15E4A-C82D-42A7-A05F-8A0D16106B84}"/>
              </a:ext>
            </a:extLst>
          </p:cNvPr>
          <p:cNvSpPr>
            <a:spLocks noGrp="1"/>
          </p:cNvSpPr>
          <p:nvPr>
            <p:ph type="title"/>
          </p:nvPr>
        </p:nvSpPr>
        <p:spPr>
          <a:xfrm>
            <a:off x="142876" y="39484"/>
            <a:ext cx="11925298" cy="627266"/>
          </a:xfrm>
        </p:spPr>
        <p:txBody>
          <a:bodyPr>
            <a:noAutofit/>
          </a:bodyPr>
          <a:lstStyle/>
          <a:p>
            <a:pPr algn="ctr"/>
            <a:r>
              <a:rPr lang="en-US" sz="3600" dirty="0">
                <a:solidFill>
                  <a:srgbClr val="C00000"/>
                </a:solidFill>
              </a:rPr>
              <a:t>Conclusion</a:t>
            </a:r>
            <a:endParaRPr lang="en-IN" sz="3600" dirty="0">
              <a:solidFill>
                <a:srgbClr val="C00000"/>
              </a:solidFill>
            </a:endParaRPr>
          </a:p>
        </p:txBody>
      </p:sp>
      <p:sp>
        <p:nvSpPr>
          <p:cNvPr id="3" name="Content Placeholder 2">
            <a:extLst>
              <a:ext uri="{FF2B5EF4-FFF2-40B4-BE49-F238E27FC236}">
                <a16:creationId xmlns:a16="http://schemas.microsoft.com/office/drawing/2014/main" id="{6A3CD0A3-83E7-4852-9F7F-8913DF745954}"/>
              </a:ext>
            </a:extLst>
          </p:cNvPr>
          <p:cNvSpPr>
            <a:spLocks noGrp="1"/>
          </p:cNvSpPr>
          <p:nvPr>
            <p:ph idx="1"/>
          </p:nvPr>
        </p:nvSpPr>
        <p:spPr>
          <a:xfrm>
            <a:off x="123826" y="561975"/>
            <a:ext cx="12068174" cy="6296025"/>
          </a:xfrm>
        </p:spPr>
        <p:txBody>
          <a:bodyPr>
            <a:noAutofit/>
          </a:bodyPr>
          <a:lstStyle/>
          <a:p>
            <a:r>
              <a:rPr lang="en-US" sz="3200" dirty="0"/>
              <a:t>Feminist literary theory has evolved according to the needs and demands of the international women’s movement. Feminist literature and criticism is an offspring of the feminist movement, which has been steadily gathering momentum in the twentieth century. </a:t>
            </a:r>
          </a:p>
          <a:p>
            <a:r>
              <a:rPr lang="en-US" sz="3200" dirty="0"/>
              <a:t>The suffrage activity, the entry of women into the work force during and after the world wars, the disintegration of the traditional roles of man and woman as bread-winner and home-maker, the consequent strain on family relationships- all these have contributed to a new image of woman and a new self awareness in women. </a:t>
            </a:r>
          </a:p>
          <a:p>
            <a:r>
              <a:rPr lang="en-US" sz="3200" dirty="0"/>
              <a:t>Feminist criticism also attempts to study the effect of society and environment on the work of women writers. </a:t>
            </a:r>
            <a:endParaRPr lang="en-IN" sz="3200" dirty="0"/>
          </a:p>
        </p:txBody>
      </p:sp>
    </p:spTree>
    <p:extLst>
      <p:ext uri="{BB962C8B-B14F-4D97-AF65-F5344CB8AC3E}">
        <p14:creationId xmlns:p14="http://schemas.microsoft.com/office/powerpoint/2010/main" val="3618408781"/>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Feathered</Template>
  <TotalTime>107</TotalTime>
  <Words>680</Words>
  <Application>Microsoft Office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Century Schoolbook</vt:lpstr>
      <vt:lpstr>Corbel</vt:lpstr>
      <vt:lpstr>Feathered</vt:lpstr>
      <vt:lpstr>Feminism</vt:lpstr>
      <vt:lpstr>Defining Feminism</vt:lpstr>
      <vt:lpstr>Classification of Feminism</vt:lpstr>
      <vt:lpstr>First Wave Feminism</vt:lpstr>
      <vt:lpstr>‘Second Wave’ </vt:lpstr>
      <vt:lpstr>‘Third wave’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Ramesh</dc:creator>
  <cp:lastModifiedBy>Ramesh</cp:lastModifiedBy>
  <cp:revision>15</cp:revision>
  <dcterms:created xsi:type="dcterms:W3CDTF">2020-04-20T07:54:44Z</dcterms:created>
  <dcterms:modified xsi:type="dcterms:W3CDTF">2020-04-20T09:42:01Z</dcterms:modified>
</cp:coreProperties>
</file>